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9" r:id="rId2"/>
    <p:sldMasterId id="2147483794" r:id="rId3"/>
  </p:sldMasterIdLst>
  <p:notesMasterIdLst>
    <p:notesMasterId r:id="rId42"/>
  </p:notesMasterIdLst>
  <p:sldIdLst>
    <p:sldId id="256" r:id="rId4"/>
    <p:sldId id="418" r:id="rId5"/>
    <p:sldId id="383" r:id="rId6"/>
    <p:sldId id="386" r:id="rId7"/>
    <p:sldId id="385" r:id="rId8"/>
    <p:sldId id="388" r:id="rId9"/>
    <p:sldId id="387" r:id="rId10"/>
    <p:sldId id="382" r:id="rId11"/>
    <p:sldId id="348" r:id="rId12"/>
    <p:sldId id="389" r:id="rId13"/>
    <p:sldId id="390" r:id="rId14"/>
    <p:sldId id="391" r:id="rId15"/>
    <p:sldId id="392" r:id="rId16"/>
    <p:sldId id="393" r:id="rId17"/>
    <p:sldId id="395" r:id="rId18"/>
    <p:sldId id="396" r:id="rId19"/>
    <p:sldId id="397" r:id="rId20"/>
    <p:sldId id="398" r:id="rId21"/>
    <p:sldId id="399" r:id="rId22"/>
    <p:sldId id="400" r:id="rId23"/>
    <p:sldId id="401" r:id="rId24"/>
    <p:sldId id="402" r:id="rId25"/>
    <p:sldId id="403" r:id="rId26"/>
    <p:sldId id="404" r:id="rId27"/>
    <p:sldId id="405" r:id="rId28"/>
    <p:sldId id="406" r:id="rId29"/>
    <p:sldId id="407" r:id="rId30"/>
    <p:sldId id="408" r:id="rId31"/>
    <p:sldId id="409" r:id="rId32"/>
    <p:sldId id="410" r:id="rId33"/>
    <p:sldId id="411" r:id="rId34"/>
    <p:sldId id="413" r:id="rId35"/>
    <p:sldId id="414" r:id="rId36"/>
    <p:sldId id="415" r:id="rId37"/>
    <p:sldId id="412" r:id="rId38"/>
    <p:sldId id="416" r:id="rId39"/>
    <p:sldId id="417" r:id="rId40"/>
    <p:sldId id="419" r:id="rId41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664E00"/>
    <a:srgbClr val="987400"/>
    <a:srgbClr val="A88000"/>
    <a:srgbClr val="866600"/>
    <a:srgbClr val="B4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3" autoAdjust="0"/>
    <p:restoredTop sz="94658" autoAdjust="0"/>
  </p:normalViewPr>
  <p:slideViewPr>
    <p:cSldViewPr>
      <p:cViewPr varScale="1">
        <p:scale>
          <a:sx n="76" d="100"/>
          <a:sy n="76" d="100"/>
        </p:scale>
        <p:origin x="-86" y="-235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90328-8DE4-4CDE-9C6B-1C1819AE5933}" type="datetimeFigureOut">
              <a:rPr lang="zh-CN" altLang="en-US" smtClean="0"/>
              <a:pPr/>
              <a:t>2014/3/11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54902-AD75-49B8-9B3B-C982EF47A4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782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i.baidu.com/g4studio/item/be4b16f4d5c4dac6a935a276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菜鸟也谈架构之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三层架构的轮回</a:t>
            </a:r>
          </a:p>
          <a:p>
            <a:r>
              <a:rPr lang="en-US" altLang="zh-CN" dirty="0" smtClean="0">
                <a:hlinkClick r:id="rId3"/>
              </a:rPr>
              <a:t>http://hi.baidu.com/g4studio/item/be4b16f4d5c4dac6a935a276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mtClean="0"/>
              <a:t>复古 流行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54902-AD75-49B8-9B3B-C982EF47A44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304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有的时候我们太过于痴迷于细节，比如说选用哪个字体，用多大号的字体，两个元素之间留多少空白，输入框的宽度是</a:t>
            </a:r>
            <a:r>
              <a:rPr lang="en-US" altLang="zh-CN" dirty="0" smtClean="0"/>
              <a:t>120px</a:t>
            </a:r>
            <a:r>
              <a:rPr lang="zh-CN" altLang="en-US" dirty="0" smtClean="0"/>
              <a:t>还是</a:t>
            </a:r>
            <a:r>
              <a:rPr lang="en-US" altLang="zh-CN" dirty="0" smtClean="0"/>
              <a:t>180px</a:t>
            </a:r>
            <a:r>
              <a:rPr lang="zh-CN" altLang="en-US" dirty="0" smtClean="0"/>
              <a:t>。固然成功和满意来自细节，但是细节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中并不只有成功。细节中你还会遇到停滞不前，意见不合，无数的会议和延迟。这些东西都会降低你成功的几率。有时候我们会常常一整天纠结于这些小细节间，觉得自己今天的进展实在算不上什么真正进展。过早专注于细节就会导致这些结果。细节是在你使用的过程中才会显露出来的。只有在使用中你才能看到什么需要进一步关注。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53979-EA04-4FA9-9006-5351F0356E9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88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81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FBF8-8E6A-4275-83FB-8E525BCDDC16}" type="datetime1">
              <a:rPr lang="zh-CN" altLang="en-US" smtClean="0"/>
              <a:t>2014/3/11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04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E8A7-28D5-4B67-8F3F-CEAEAA70B56F}" type="datetime1">
              <a:rPr lang="zh-CN" altLang="en-US" smtClean="0"/>
              <a:t>2014/3/11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10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3252-97D2-4C5A-A55C-94C23282FC0C}" type="datetime1">
              <a:rPr lang="zh-CN" altLang="en-US" smtClean="0"/>
              <a:t>2014/3/11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944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1897064"/>
            <a:ext cx="5327650" cy="1225021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0" y="3157803"/>
            <a:ext cx="5327650" cy="660135"/>
          </a:xfrm>
        </p:spPr>
        <p:txBody>
          <a:bodyPr anchor="ctr"/>
          <a:lstStyle>
            <a:lvl1pPr marL="0" indent="0" algn="ctr">
              <a:buFont typeface="Arial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5204354"/>
            <a:ext cx="2133600" cy="396875"/>
          </a:xfrm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204354"/>
            <a:ext cx="2895600" cy="396875"/>
          </a:xfrm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5204354"/>
            <a:ext cx="2133600" cy="396875"/>
          </a:xfrm>
        </p:spPr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9650D38-5EF4-48F4-93AE-54AF14DC78E0}" type="slidenum">
              <a:rPr lang="zh-CN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578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6DEA3-F024-4FDE-9568-B96F410809C2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444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D10A2-7F51-452F-A3C3-34B4428DFB7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14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31094"/>
            <a:ext cx="4038600" cy="397404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31094"/>
            <a:ext cx="4038600" cy="397404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7C379-CF6A-4694-B376-BDDCC9BF463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93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016455-4EE9-45A3-806C-FB94868DF29C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590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0232F1-8DD7-4365-80AD-81222B393582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05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5DB25-6C98-45F2-B8CB-0580C4C2485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571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D73AC4-0EF7-4A1D-B9E0-B87801539E03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29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5C5D-A020-43FD-A763-E72DA3200E52}" type="datetime1">
              <a:rPr lang="zh-CN" altLang="en-US" smtClean="0"/>
              <a:t>2014/3/11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页脚占位符 1"/>
          <p:cNvSpPr txBox="1">
            <a:spLocks/>
          </p:cNvSpPr>
          <p:nvPr userDrawn="1"/>
        </p:nvSpPr>
        <p:spPr>
          <a:xfrm>
            <a:off x="2411760" y="5296985"/>
            <a:ext cx="3608040" cy="30427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hongliangpan@gmail.com   </a:t>
            </a:r>
            <a:r>
              <a:rPr lang="en-US" altLang="zh-CN" dirty="0" smtClean="0"/>
              <a:t>QQ</a:t>
            </a:r>
            <a:r>
              <a:rPr lang="en-US" altLang="zh-CN" baseline="0" dirty="0" smtClean="0"/>
              <a:t>: </a:t>
            </a:r>
            <a:r>
              <a:rPr lang="en-US" altLang="zh-CN" dirty="0" smtClean="0"/>
              <a:t>28797575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8320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53252-45F7-47E2-906C-7F7C8808FDE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781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B2520-FA1E-4219-85D2-D7ECC51AAEC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2438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3050" y="157428"/>
            <a:ext cx="2063750" cy="494770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28628" y="157428"/>
            <a:ext cx="6042025" cy="494770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FCCC8-F79B-4101-AD30-C05AE62EB12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411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1897063"/>
            <a:ext cx="5327650" cy="1225021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0" y="3157803"/>
            <a:ext cx="5327650" cy="660135"/>
          </a:xfrm>
        </p:spPr>
        <p:txBody>
          <a:bodyPr anchor="ctr"/>
          <a:lstStyle>
            <a:lvl1pPr marL="0" indent="0" algn="ctr">
              <a:buFont typeface="Arial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5204354"/>
            <a:ext cx="2133600" cy="396875"/>
          </a:xfrm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204354"/>
            <a:ext cx="2895600" cy="396875"/>
          </a:xfrm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5204354"/>
            <a:ext cx="2133600" cy="396875"/>
          </a:xfrm>
        </p:spPr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22EEDC6-A373-4AFD-9670-B60B23BFA0E6}" type="slidenum">
              <a:rPr lang="zh-CN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779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C60ED2-5962-45B4-9DE2-A3DFAF3A4D94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36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9D177A-FE6C-4C5F-AE7B-84F99FF96F03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02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31094"/>
            <a:ext cx="4038600" cy="397404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31094"/>
            <a:ext cx="4038600" cy="397404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97A66D-8D6D-42BB-9549-14FEED40E07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2727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C2078-7341-4F68-8DBB-EA4CBF88C9AC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8462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895BC-FB2D-402C-B607-FCE09B7D6BC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578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D139B-D3CD-4161-85EB-7EBAE93EFAD3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7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2DB4-F2AA-46AC-92F0-54F6CB054B2D}" type="datetime1">
              <a:rPr lang="zh-CN" altLang="en-US" smtClean="0"/>
              <a:t>2014/3/11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4268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EF7612-08F3-4C45-AACF-75A49AA1489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2575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FD795-274A-4211-B0F2-D34C0A6A7BC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1084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38993-68A1-435A-BFC3-2DDDF6B3CE7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4879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3050" y="157428"/>
            <a:ext cx="2063750" cy="494770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28626" y="157428"/>
            <a:ext cx="6042025" cy="494770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EBE79-D4F6-44D4-8D61-9908F9B8D6E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789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7CC2-5860-49DA-AC80-28D380650BCA}" type="datetime1">
              <a:rPr lang="zh-CN" altLang="en-US" smtClean="0"/>
              <a:t>2014/3/11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66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279263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89CF-08E4-476D-94C0-313182A864F3}" type="datetime1">
              <a:rPr lang="zh-CN" altLang="en-US" smtClean="0"/>
              <a:t>2014/3/11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102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55DE-0EE1-4FAF-9560-69477F48F159}" type="datetime1">
              <a:rPr lang="zh-CN" altLang="en-US" smtClean="0"/>
              <a:t>2014/3/11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650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D1EBB-3981-4766-A147-48C338F0FF9D}" type="datetime1">
              <a:rPr lang="zh-CN" altLang="en-US" smtClean="0"/>
              <a:t>2014/3/11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61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B785-8DD6-4011-B9E1-D6BB2B959663}" type="datetime1">
              <a:rPr lang="zh-CN" altLang="en-US" smtClean="0"/>
              <a:t>2014/3/11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699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0244-FB71-4704-A9D9-781306A2E177}" type="datetime1">
              <a:rPr lang="zh-CN" altLang="en-US" smtClean="0"/>
              <a:t>2014/3/11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44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85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2623D-0AC2-478E-9AE2-8E3FAE8B02EB}" type="datetime1">
              <a:rPr lang="zh-CN" altLang="en-US" smtClean="0"/>
              <a:t>2014/3/11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85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85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32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157427"/>
            <a:ext cx="8229600" cy="54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31094"/>
            <a:ext cx="8229600" cy="397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96960"/>
            <a:ext cx="2133600" cy="304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rgbClr val="898989"/>
                </a:solidFill>
                <a:latin typeface="+mn-ea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96960"/>
            <a:ext cx="2895600" cy="304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rgbClr val="898989"/>
                </a:solidFill>
                <a:latin typeface="+mn-ea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96960"/>
            <a:ext cx="2305050" cy="304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ea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EF3BB5-A28D-4916-8B94-854E2EC3EF35}" type="slidenum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31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细黑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细黑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细黑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细黑" pitchFamily="2" charset="-122"/>
          <a:ea typeface="黑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细黑" pitchFamily="2" charset="-122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细黑" pitchFamily="2" charset="-122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细黑" pitchFamily="2" charset="-122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细黑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157427"/>
            <a:ext cx="8229600" cy="54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31094"/>
            <a:ext cx="8229600" cy="397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96959"/>
            <a:ext cx="2133600" cy="304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rgbClr val="898989"/>
                </a:solidFill>
                <a:latin typeface="+mn-ea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96959"/>
            <a:ext cx="2895600" cy="304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rgbClr val="898989"/>
                </a:solidFill>
                <a:latin typeface="+mn-ea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96959"/>
            <a:ext cx="2305050" cy="304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ea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EB1D21-D848-4BB6-8FD0-33C84144E2AE}" type="slidenum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12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细黑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细黑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细黑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细黑" pitchFamily="2" charset="-122"/>
          <a:ea typeface="黑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细黑" pitchFamily="2" charset="-122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细黑" pitchFamily="2" charset="-122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细黑" pitchFamily="2" charset="-122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细黑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ongliangpan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ydesigns.com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156176" y="51617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扬帆起航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899592" y="553245"/>
            <a:ext cx="763284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bg1">
                    <a:lumMod val="95000"/>
                  </a:schemeClr>
                </a:solidFill>
              </a:rPr>
              <a:t>Manydesigns</a:t>
            </a: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</a:rPr>
              <a:t> Portofino</a:t>
            </a:r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</a:rPr>
              <a:t>介绍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>
          <a:xfrm>
            <a:off x="2411760" y="5296985"/>
            <a:ext cx="3608040" cy="304271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hlinkClick r:id="rId2"/>
              </a:rPr>
              <a:t>hongliangpan@gmail.com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我的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QQ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：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28797575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19591340">
            <a:off x="2459088" y="219462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FFC000"/>
                </a:solidFill>
              </a:rPr>
              <a:t>效率</a:t>
            </a:r>
            <a:endParaRPr lang="zh-CN" altLang="en-US" sz="4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37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900000">
                                          <p:cBhvr>
                                            <p:cTn id="6" dur="3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grpId="2" nodeType="withEffect" p14:presetBounceEnd="68000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2.22222E-6 L 0 0.36305 " pathEditMode="relative" rAng="0" ptsTypes="AA" p14:bounceEnd="68000">
                                          <p:cBhvr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1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Rot by="900000" p14:bounceEnd="100000">
                                          <p:cBhvr>
                                            <p:cTn id="1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42" presetClass="path" presetSubtype="0" accel="50000" decel="5000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35 0.36194 L 0.37795 0.36028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906" y="-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8" grpId="1"/>
          <p:bldP spid="18" grpId="2"/>
          <p:bldP spid="18" grpId="3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900000">
                                          <p:cBhvr>
                                            <p:cTn id="6" dur="3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grpId="2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2.22222E-6 L 0 0.36305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900000">
                                          <p:cBhvr>
                                            <p:cTn id="1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42" presetClass="path" presetSubtype="0" accel="50000" decel="5000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35 0.36194 L 0.37795 0.36028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906" y="-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8" grpId="1"/>
          <p:bldP spid="18" grpId="2"/>
          <p:bldP spid="18" grpId="3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website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97" y="1057300"/>
            <a:ext cx="8809189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518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富文本编辑和附件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5372"/>
            <a:ext cx="6858000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" y="985292"/>
            <a:ext cx="9090064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94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导航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238250"/>
            <a:ext cx="6805613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" y="869950"/>
            <a:ext cx="9950450" cy="484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36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页面增删改移动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9428"/>
            <a:ext cx="68580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417340"/>
            <a:ext cx="1485900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33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拖拽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21396"/>
            <a:ext cx="6827837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135370"/>
            <a:ext cx="875665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27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页面文件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73324"/>
            <a:ext cx="7004050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683" y="2773363"/>
            <a:ext cx="2614613" cy="294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17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7340"/>
            <a:ext cx="6789737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713484"/>
            <a:ext cx="3573463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91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页面管理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844550"/>
            <a:ext cx="6775450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16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页面排序，嵌入父页面，激活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046288"/>
            <a:ext cx="6934200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31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日历 议程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59656"/>
            <a:ext cx="67437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45" y="2353444"/>
            <a:ext cx="691197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98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模式的转变与轮回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zh-CN" altLang="en-US" dirty="0"/>
              <a:t>模式的转变与轮回</a:t>
            </a:r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 smtClean="0"/>
              <a:t>瘦</a:t>
            </a:r>
            <a:r>
              <a:rPr lang="zh-CN" altLang="en-US" dirty="0"/>
              <a:t>客户</a:t>
            </a:r>
            <a:r>
              <a:rPr lang="zh-CN" altLang="en-US" dirty="0" smtClean="0"/>
              <a:t>机</a:t>
            </a:r>
            <a:r>
              <a:rPr lang="zh-CN" altLang="en-US" dirty="0"/>
              <a:t>无盘</a:t>
            </a:r>
            <a:r>
              <a:rPr lang="zh-CN" altLang="en-US" dirty="0" smtClean="0"/>
              <a:t>工作站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 </a:t>
            </a:r>
            <a:r>
              <a:rPr lang="zh-CN" altLang="en-US" dirty="0" smtClean="0"/>
              <a:t>客户机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 </a:t>
            </a:r>
            <a:r>
              <a:rPr lang="zh-CN" altLang="en-US" dirty="0" smtClean="0"/>
              <a:t>云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 smtClean="0"/>
              <a:t>集中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 </a:t>
            </a:r>
            <a:r>
              <a:rPr lang="zh-CN" altLang="en-US" dirty="0" smtClean="0"/>
              <a:t>分布式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 </a:t>
            </a:r>
            <a:r>
              <a:rPr lang="zh-CN" altLang="en-US" dirty="0" smtClean="0"/>
              <a:t>集中</a:t>
            </a:r>
            <a:endParaRPr lang="zh-CN" altLang="en-US" dirty="0"/>
          </a:p>
          <a:p>
            <a:endParaRPr lang="en-US" altLang="zh-CN" dirty="0" smtClean="0"/>
          </a:p>
          <a:p>
            <a:r>
              <a:rPr lang="zh-CN" altLang="en-US" dirty="0" smtClean="0">
                <a:sym typeface="Wingdings" panose="05000000000000000000" pitchFamily="2" charset="2"/>
              </a:rPr>
              <a:t>操作系统</a:t>
            </a:r>
            <a:r>
              <a:rPr lang="en-US" altLang="zh-CN" dirty="0" smtClean="0">
                <a:sym typeface="Wingdings" panose="05000000000000000000" pitchFamily="2" charset="2"/>
              </a:rPr>
              <a:t> </a:t>
            </a:r>
            <a:r>
              <a:rPr lang="zh-CN" altLang="en-US" dirty="0" smtClean="0">
                <a:sym typeface="Wingdings" panose="05000000000000000000" pitchFamily="2" charset="2"/>
              </a:rPr>
              <a:t>浏览器</a:t>
            </a:r>
            <a:r>
              <a:rPr lang="en-US" altLang="zh-CN" dirty="0" smtClean="0">
                <a:sym typeface="Wingdings" panose="05000000000000000000" pitchFamily="2" charset="2"/>
              </a:rPr>
              <a:t> </a:t>
            </a:r>
            <a:r>
              <a:rPr lang="zh-CN" altLang="en-US" dirty="0" smtClean="0">
                <a:sym typeface="Wingdings" panose="05000000000000000000" pitchFamily="2" charset="2"/>
              </a:rPr>
              <a:t>操作系统</a:t>
            </a:r>
            <a:r>
              <a:rPr lang="en-US" altLang="zh-CN" dirty="0" smtClean="0">
                <a:sym typeface="Wingdings" panose="05000000000000000000" pitchFamily="2" charset="2"/>
              </a:rPr>
              <a:t>【</a:t>
            </a:r>
            <a:r>
              <a:rPr lang="en-US" altLang="zh-CN" dirty="0">
                <a:sym typeface="Wingdings" panose="05000000000000000000" pitchFamily="2" charset="2"/>
              </a:rPr>
              <a:t> HTML5</a:t>
            </a:r>
            <a:r>
              <a:rPr lang="zh-CN" altLang="en-US" dirty="0">
                <a:sym typeface="Wingdings" panose="05000000000000000000" pitchFamily="2" charset="2"/>
              </a:rPr>
              <a:t>浏览器</a:t>
            </a:r>
            <a:r>
              <a:rPr lang="en-US" altLang="zh-CN" dirty="0" smtClean="0">
                <a:sym typeface="Wingdings" panose="05000000000000000000" pitchFamily="2" charset="2"/>
              </a:rPr>
              <a:t>】</a:t>
            </a:r>
            <a:endParaRPr lang="zh-CN" altLang="en-US" dirty="0"/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r>
              <a:rPr lang="en-US" altLang="zh-CN" dirty="0" err="1" smtClean="0"/>
              <a:t>cs</a:t>
            </a:r>
            <a:r>
              <a:rPr lang="en-US" altLang="zh-CN" dirty="0">
                <a:sym typeface="Wingdings" panose="05000000000000000000" pitchFamily="2" charset="2"/>
              </a:rPr>
              <a:t>   </a:t>
            </a:r>
            <a:r>
              <a:rPr lang="en-US" altLang="zh-CN" dirty="0" err="1" smtClean="0"/>
              <a:t>bs</a:t>
            </a:r>
            <a:r>
              <a:rPr lang="en-US" altLang="zh-CN" dirty="0">
                <a:sym typeface="Wingdings" panose="05000000000000000000" pitchFamily="2" charset="2"/>
              </a:rPr>
              <a:t>   </a:t>
            </a:r>
            <a:r>
              <a:rPr lang="en-US" altLang="zh-CN" dirty="0" err="1" smtClean="0"/>
              <a:t>cs</a:t>
            </a:r>
            <a:r>
              <a:rPr lang="zh-CN" altLang="en-US" dirty="0"/>
              <a:t>三</a:t>
            </a:r>
            <a:r>
              <a:rPr lang="zh-CN" altLang="en-US" dirty="0" smtClean="0"/>
              <a:t>层  富</a:t>
            </a:r>
            <a:r>
              <a:rPr lang="zh-CN" altLang="en-US" dirty="0"/>
              <a:t>客户端及</a:t>
            </a:r>
            <a:r>
              <a:rPr lang="en-US" altLang="zh-CN" dirty="0"/>
              <a:t>app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先设计</a:t>
            </a:r>
            <a:r>
              <a:rPr lang="zh-CN" altLang="en-US" dirty="0" smtClean="0"/>
              <a:t>数据库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 </a:t>
            </a:r>
            <a:r>
              <a:rPr lang="zh-CN" altLang="en-US" dirty="0" smtClean="0"/>
              <a:t>面向对象</a:t>
            </a:r>
            <a:r>
              <a:rPr lang="en-US" altLang="zh-CN" dirty="0" smtClean="0"/>
              <a:t>hibernate</a:t>
            </a:r>
            <a:r>
              <a:rPr lang="zh-CN" altLang="en-US" dirty="0" smtClean="0"/>
              <a:t>对象生成表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 smtClean="0"/>
              <a:t>数据库</a:t>
            </a:r>
            <a:r>
              <a:rPr lang="zh-CN" altLang="en-US" dirty="0"/>
              <a:t>生成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en-US" altLang="zh-CN" dirty="0">
                <a:sym typeface="Wingdings" panose="05000000000000000000" pitchFamily="2" charset="2"/>
              </a:rPr>
              <a:t>  </a:t>
            </a:r>
            <a:r>
              <a:rPr lang="en-US" altLang="zh-CN" dirty="0" smtClean="0"/>
              <a:t>spring</a:t>
            </a:r>
            <a:r>
              <a:rPr lang="en-US" altLang="zh-CN" dirty="0" smtClean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 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0393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图，</a:t>
            </a:r>
            <a:r>
              <a:rPr lang="en-US" altLang="zh-CN" dirty="0" err="1" smtClean="0"/>
              <a:t>dilldown</a:t>
            </a:r>
            <a:r>
              <a:rPr lang="zh-CN" altLang="en-US" dirty="0" smtClean="0"/>
              <a:t>钻取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73324"/>
            <a:ext cx="6743700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201316"/>
            <a:ext cx="5319713" cy="404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0134"/>
            <a:ext cx="2620963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0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多对多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78063"/>
            <a:ext cx="68199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91" y="3361556"/>
            <a:ext cx="8731250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05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注册邮件，激活</a:t>
            </a:r>
            <a:endParaRPr lang="en-US" altLang="zh-CN" dirty="0" smtClean="0"/>
          </a:p>
          <a:p>
            <a:r>
              <a:rPr lang="zh-CN" altLang="en-US" dirty="0"/>
              <a:t>验证</a:t>
            </a:r>
            <a:r>
              <a:rPr lang="zh-CN" altLang="en-US" dirty="0" smtClean="0"/>
              <a:t>码</a:t>
            </a:r>
            <a:endParaRPr lang="en-US" altLang="zh-CN" dirty="0" smtClean="0"/>
          </a:p>
          <a:p>
            <a:r>
              <a:rPr lang="zh-CN" altLang="en-US" dirty="0"/>
              <a:t>记住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94187"/>
            <a:ext cx="6827837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160215"/>
            <a:ext cx="4106863" cy="336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263" y="131643"/>
            <a:ext cx="4122737" cy="554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07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" y="0"/>
            <a:ext cx="12192000" cy="6858000"/>
          </a:xfr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/>
          <a:p>
            <a:r>
              <a:rPr lang="zh-CN" altLang="en-US" dirty="0" smtClean="0"/>
              <a:t>定制</a:t>
            </a:r>
            <a:r>
              <a:rPr lang="en-US" altLang="zh-CN" dirty="0" smtClean="0"/>
              <a:t>customization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53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5332"/>
            <a:ext cx="6789737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61556"/>
            <a:ext cx="6797675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8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5332"/>
            <a:ext cx="68135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33564"/>
            <a:ext cx="6797675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42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5412"/>
            <a:ext cx="6767513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654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Stripes</a:t>
            </a:r>
            <a:r>
              <a:rPr lang="zh-CN" altLang="en-US" dirty="0" smtClean="0"/>
              <a:t>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7340"/>
            <a:ext cx="6713537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17540"/>
            <a:ext cx="678180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37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Hibernate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quartz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email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9348"/>
            <a:ext cx="6813550" cy="30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5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" y="0"/>
            <a:ext cx="12192000" cy="6858000"/>
          </a:xfr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/>
          <a:p>
            <a:r>
              <a:rPr lang="zh-CN" altLang="en-US" dirty="0" smtClean="0"/>
              <a:t>权限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3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" y="0"/>
            <a:ext cx="12192000" cy="6858000"/>
          </a:xfr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10451504" cy="9525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Portofino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3528" y="1201316"/>
            <a:ext cx="115932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/>
            </a:r>
            <a:br>
              <a:rPr lang="zh-CN" altLang="en-US" b="1" dirty="0">
                <a:solidFill>
                  <a:srgbClr val="FFC000"/>
                </a:solidFill>
              </a:rPr>
            </a:br>
            <a:r>
              <a:rPr lang="zh-CN" altLang="en-US" b="1" dirty="0" smtClean="0">
                <a:solidFill>
                  <a:srgbClr val="FFC000"/>
                </a:solidFill>
              </a:rPr>
              <a:t>为效率而生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r>
              <a:rPr lang="en-US" altLang="zh-CN" b="1" dirty="0" smtClean="0">
                <a:solidFill>
                  <a:srgbClr val="FFC000"/>
                </a:solidFill>
              </a:rPr>
              <a:t>Portofino </a:t>
            </a:r>
            <a:r>
              <a:rPr lang="zh-CN" altLang="en-US" b="1" dirty="0">
                <a:solidFill>
                  <a:srgbClr val="FFC000"/>
                </a:solidFill>
              </a:rPr>
              <a:t>是一个模型驱动的</a:t>
            </a:r>
            <a:r>
              <a:rPr lang="en-US" altLang="zh-CN" b="1" dirty="0">
                <a:solidFill>
                  <a:srgbClr val="FFC000"/>
                </a:solidFill>
              </a:rPr>
              <a:t>Web</a:t>
            </a:r>
            <a:r>
              <a:rPr lang="zh-CN" altLang="en-US" b="1" dirty="0">
                <a:solidFill>
                  <a:srgbClr val="FFC000"/>
                </a:solidFill>
              </a:rPr>
              <a:t>应用框架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是一个</a:t>
            </a:r>
            <a:r>
              <a:rPr lang="en-US" altLang="zh-CN" b="1" dirty="0">
                <a:solidFill>
                  <a:srgbClr val="FFC000"/>
                </a:solidFill>
              </a:rPr>
              <a:t>Java</a:t>
            </a:r>
            <a:r>
              <a:rPr lang="zh-CN" altLang="en-US" b="1" dirty="0">
                <a:solidFill>
                  <a:srgbClr val="FFC000"/>
                </a:solidFill>
              </a:rPr>
              <a:t>的企业应用开发框架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是一个开源的</a:t>
            </a:r>
            <a:r>
              <a:rPr lang="en-US" altLang="zh-CN" b="1" dirty="0" err="1">
                <a:solidFill>
                  <a:srgbClr val="FFC000"/>
                </a:solidFill>
              </a:rPr>
              <a:t>diy</a:t>
            </a:r>
            <a:r>
              <a:rPr lang="zh-CN" altLang="en-US" b="1" dirty="0">
                <a:solidFill>
                  <a:srgbClr val="FFC000"/>
                </a:solidFill>
              </a:rPr>
              <a:t>框架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rgbClr val="FFC000"/>
                </a:solidFill>
              </a:rPr>
              <a:t>提供了 </a:t>
            </a:r>
            <a:r>
              <a:rPr lang="en-US" altLang="zh-CN" dirty="0">
                <a:solidFill>
                  <a:srgbClr val="FFC000"/>
                </a:solidFill>
              </a:rPr>
              <a:t>CRUD </a:t>
            </a:r>
            <a:r>
              <a:rPr lang="zh-CN" altLang="en-US" dirty="0">
                <a:solidFill>
                  <a:srgbClr val="FFC000"/>
                </a:solidFill>
              </a:rPr>
              <a:t>表单</a:t>
            </a:r>
            <a:r>
              <a:rPr lang="zh-CN" altLang="en-US" dirty="0" smtClean="0">
                <a:solidFill>
                  <a:srgbClr val="FFC000"/>
                </a:solidFill>
              </a:rPr>
              <a:t>、富文本编辑、日历议程、流程管理、</a:t>
            </a:r>
            <a:r>
              <a:rPr lang="zh-CN" altLang="en-US" dirty="0">
                <a:solidFill>
                  <a:srgbClr val="FFC000"/>
                </a:solidFill>
              </a:rPr>
              <a:t>单点登录、权限管理和报表系统。</a:t>
            </a:r>
            <a:endParaRPr lang="en-US" altLang="zh-CN" dirty="0">
              <a:solidFill>
                <a:srgbClr val="FFC000"/>
              </a:solidFill>
            </a:endParaRPr>
          </a:p>
          <a:p>
            <a:endParaRPr lang="en-US" altLang="zh-CN" b="1" dirty="0" smtClean="0">
              <a:solidFill>
                <a:srgbClr val="FFC000"/>
              </a:solidFill>
            </a:endParaRPr>
          </a:p>
          <a:p>
            <a:endParaRPr lang="en-US" altLang="zh-CN" b="1" dirty="0">
              <a:solidFill>
                <a:srgbClr val="FFC000"/>
              </a:solidFill>
            </a:endParaRPr>
          </a:p>
          <a:p>
            <a:endParaRPr lang="en-US" altLang="zh-CN" b="1" dirty="0" smtClean="0">
              <a:solidFill>
                <a:srgbClr val="FFC000"/>
              </a:solidFill>
            </a:endParaRPr>
          </a:p>
          <a:p>
            <a:r>
              <a:rPr lang="zh-CN" altLang="en-US" b="1" dirty="0" smtClean="0">
                <a:solidFill>
                  <a:srgbClr val="FFC000"/>
                </a:solidFill>
              </a:rPr>
              <a:t>，</a:t>
            </a:r>
            <a:r>
              <a:rPr lang="zh-CN" altLang="en-US" b="1" dirty="0">
                <a:solidFill>
                  <a:srgbClr val="FFC000"/>
                </a:solidFill>
              </a:rPr>
              <a:t>可简化开发和提升可维护度</a:t>
            </a:r>
            <a:r>
              <a:rPr lang="zh-CN" altLang="en-US" b="1" dirty="0" smtClean="0">
                <a:solidFill>
                  <a:srgbClr val="FFC000"/>
                </a:solidFill>
              </a:rPr>
              <a:t>。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r>
              <a:rPr lang="en-US" altLang="zh-CN" b="1" dirty="0" smtClean="0">
                <a:solidFill>
                  <a:srgbClr val="FFC000"/>
                </a:solidFill>
              </a:rPr>
              <a:t>Portofino </a:t>
            </a:r>
            <a:r>
              <a:rPr lang="zh-CN" altLang="en-US" b="1" dirty="0">
                <a:solidFill>
                  <a:srgbClr val="FFC000"/>
                </a:solidFill>
              </a:rPr>
              <a:t>在一个大集成框架中提供了对象的</a:t>
            </a:r>
            <a:r>
              <a:rPr lang="en-US" altLang="zh-CN" b="1" dirty="0">
                <a:solidFill>
                  <a:srgbClr val="FFC000"/>
                </a:solidFill>
              </a:rPr>
              <a:t>CRUD</a:t>
            </a:r>
            <a:r>
              <a:rPr lang="zh-CN" altLang="en-US" b="1" dirty="0">
                <a:solidFill>
                  <a:srgbClr val="FFC000"/>
                </a:solidFill>
              </a:rPr>
              <a:t>操作、关系导航、交互操作面板、层叠选择、结构化和全文搜索、工作流、单点登录、许可管理、可计算属性、数据验证、离线报表。在这基础上进行应用开发是很简单</a:t>
            </a:r>
            <a:r>
              <a:rPr lang="zh-CN" altLang="en-US" b="1" dirty="0" smtClean="0">
                <a:solidFill>
                  <a:srgbClr val="FFC000"/>
                </a:solidFill>
              </a:rPr>
              <a:t>。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23728" y="5530334"/>
            <a:ext cx="3758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http://www.manydesigns.com</a:t>
            </a:r>
            <a:endParaRPr lang="en-US" altLang="zh-CN" dirty="0" smtClean="0"/>
          </a:p>
          <a:p>
            <a:r>
              <a:rPr lang="zh-CN" altLang="en-US" dirty="0" smtClean="0"/>
              <a:t>访问</a:t>
            </a:r>
            <a:r>
              <a:rPr lang="zh-CN" altLang="en-US" dirty="0"/>
              <a:t>地址 </a:t>
            </a:r>
            <a:r>
              <a:rPr lang="en-US" altLang="zh-CN" dirty="0"/>
              <a:t>http://172.16.36.239:8080/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429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页面权限、字段权限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919288"/>
            <a:ext cx="6881813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操作权限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51025"/>
            <a:ext cx="6705600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67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2255838"/>
            <a:ext cx="6805613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899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057400"/>
            <a:ext cx="68199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40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代码注解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7340"/>
            <a:ext cx="67056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3505572"/>
            <a:ext cx="8821737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22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字段权限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45332"/>
            <a:ext cx="874008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9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4600"/>
            <a:ext cx="8870950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96" y="1345332"/>
            <a:ext cx="8769350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4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0" y="1345332"/>
            <a:ext cx="80327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5" y="2353444"/>
            <a:ext cx="762000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40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23148"/>
            <a:ext cx="6408712" cy="3605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在初期时忽略细节</a:t>
            </a:r>
          </a:p>
        </p:txBody>
      </p:sp>
    </p:spTree>
    <p:extLst>
      <p:ext uri="{BB962C8B-B14F-4D97-AF65-F5344CB8AC3E}">
        <p14:creationId xmlns:p14="http://schemas.microsoft.com/office/powerpoint/2010/main" val="237231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</a:t>
            </a:r>
            <a:r>
              <a:rPr lang="en-US" altLang="zh-CN" dirty="0" smtClean="0"/>
              <a:t>4.0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Portofino 4.0.9 </a:t>
            </a:r>
            <a:r>
              <a:rPr lang="zh-CN" altLang="en-US" dirty="0"/>
              <a:t>增加支持不同的环境，包括物理机集群和虚拟机、云服务平台；此外从该版本开始授权许可从 </a:t>
            </a:r>
            <a:r>
              <a:rPr lang="en-US" altLang="zh-CN" dirty="0"/>
              <a:t>GPL </a:t>
            </a:r>
            <a:r>
              <a:rPr lang="zh-CN" altLang="en-US" dirty="0"/>
              <a:t>改为 </a:t>
            </a:r>
            <a:r>
              <a:rPr lang="en-US" altLang="zh-CN" dirty="0"/>
              <a:t>LGPL</a:t>
            </a:r>
            <a:r>
              <a:rPr lang="zh-CN" altLang="en-US" dirty="0"/>
              <a:t>。 </a:t>
            </a:r>
          </a:p>
        </p:txBody>
      </p:sp>
    </p:spTree>
    <p:extLst>
      <p:ext uri="{BB962C8B-B14F-4D97-AF65-F5344CB8AC3E}">
        <p14:creationId xmlns:p14="http://schemas.microsoft.com/office/powerpoint/2010/main" val="2717645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</a:t>
            </a:r>
            <a:r>
              <a:rPr lang="en-US" altLang="zh-CN" dirty="0" smtClean="0"/>
              <a:t>4.1b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dirty="0"/>
              <a:t>2013</a:t>
            </a:r>
            <a:r>
              <a:rPr lang="zh-CN" altLang="en-US" dirty="0"/>
              <a:t>年</a:t>
            </a:r>
            <a:r>
              <a:rPr lang="en-US" altLang="zh-CN" dirty="0"/>
              <a:t>09</a:t>
            </a:r>
            <a:r>
              <a:rPr lang="zh-CN" altLang="en-US" dirty="0"/>
              <a:t>月</a:t>
            </a:r>
            <a:r>
              <a:rPr lang="en-US" altLang="zh-CN" dirty="0"/>
              <a:t>05</a:t>
            </a:r>
            <a:r>
              <a:rPr lang="zh-CN" altLang="en-US" dirty="0"/>
              <a:t>日</a:t>
            </a:r>
            <a:endParaRPr lang="en-US" altLang="zh-CN" dirty="0" smtClean="0"/>
          </a:p>
          <a:p>
            <a:r>
              <a:rPr lang="en-US" altLang="zh-CN" dirty="0" smtClean="0"/>
              <a:t>Portofino </a:t>
            </a:r>
            <a:r>
              <a:rPr lang="en-US" altLang="zh-CN" dirty="0"/>
              <a:t>4.1 Beta4 </a:t>
            </a:r>
            <a:r>
              <a:rPr lang="zh-CN" altLang="en-US" dirty="0"/>
              <a:t>更新了整个技术堆栈，在核心框架中引入了 </a:t>
            </a:r>
            <a:r>
              <a:rPr lang="en-US" altLang="zh-CN" dirty="0"/>
              <a:t>Bootstrap </a:t>
            </a:r>
            <a:r>
              <a:rPr lang="zh-CN" altLang="en-US" dirty="0"/>
              <a:t>和模块化设计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02</a:t>
            </a:r>
            <a:r>
              <a:rPr lang="zh-CN" altLang="en-US" dirty="0"/>
              <a:t>月</a:t>
            </a:r>
            <a:r>
              <a:rPr lang="en-US" altLang="zh-CN" dirty="0"/>
              <a:t>08</a:t>
            </a:r>
            <a:r>
              <a:rPr lang="zh-CN" altLang="en-US" dirty="0" smtClean="0"/>
              <a:t>日</a:t>
            </a:r>
            <a:endParaRPr lang="en-US" altLang="zh-CN" dirty="0" smtClean="0"/>
          </a:p>
          <a:p>
            <a:r>
              <a:rPr lang="en-US" altLang="zh-CN" dirty="0" smtClean="0"/>
              <a:t>Portofino </a:t>
            </a:r>
            <a:r>
              <a:rPr lang="en-US" altLang="zh-CN" dirty="0"/>
              <a:t>4.1.beta6 </a:t>
            </a:r>
            <a:r>
              <a:rPr lang="zh-CN" altLang="en-US" dirty="0"/>
              <a:t>发布，此版本对之前的 </a:t>
            </a:r>
            <a:r>
              <a:rPr lang="en-US" altLang="zh-CN" dirty="0"/>
              <a:t>beta4 </a:t>
            </a:r>
            <a:r>
              <a:rPr lang="zh-CN" altLang="en-US" dirty="0"/>
              <a:t>版本进行了清理，稳定性改进和一些其他改善。这其中包括一个新的 </a:t>
            </a:r>
            <a:r>
              <a:rPr lang="en-US" altLang="zh-CN" dirty="0"/>
              <a:t>demo-</a:t>
            </a:r>
            <a:r>
              <a:rPr lang="en-US" altLang="zh-CN" dirty="0" err="1"/>
              <a:t>tt</a:t>
            </a:r>
            <a:r>
              <a:rPr lang="en-US" altLang="zh-CN" dirty="0"/>
              <a:t> </a:t>
            </a:r>
            <a:r>
              <a:rPr lang="zh-CN" altLang="en-US" dirty="0"/>
              <a:t>应用程序，新界面类型和一个基于 </a:t>
            </a:r>
            <a:r>
              <a:rPr lang="en-US" altLang="zh-CN" dirty="0"/>
              <a:t>Bootstrap </a:t>
            </a:r>
            <a:r>
              <a:rPr lang="zh-CN" altLang="en-US" dirty="0"/>
              <a:t>界面模板；还有一些其他系统改进。</a:t>
            </a:r>
          </a:p>
        </p:txBody>
      </p:sp>
    </p:spTree>
    <p:extLst>
      <p:ext uri="{BB962C8B-B14F-4D97-AF65-F5344CB8AC3E}">
        <p14:creationId xmlns:p14="http://schemas.microsoft.com/office/powerpoint/2010/main" val="373526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552450"/>
            <a:ext cx="8588375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53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1372"/>
            <a:ext cx="8229600" cy="67460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5981"/>
            <a:ext cx="3535363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695980"/>
            <a:ext cx="6146800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8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" y="0"/>
            <a:ext cx="12192000" cy="6858000"/>
          </a:xfr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/>
          <a:p>
            <a:r>
              <a:rPr lang="zh-CN" altLang="en-US" dirty="0" smtClean="0"/>
              <a:t>截图演示</a:t>
            </a:r>
            <a:endParaRPr lang="zh-CN" altLang="en-US" dirty="0"/>
          </a:p>
        </p:txBody>
      </p:sp>
      <p:pic>
        <p:nvPicPr>
          <p:cNvPr id="5" name="Picture 2" descr="http://www.oschina.net/uploads/img/201003/25205230_mN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61356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78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73324"/>
            <a:ext cx="6851650" cy="37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28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演示设计">
  <a:themeElements>
    <a:clrScheme name="演示设计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FF0517"/>
      </a:accent1>
      <a:accent2>
        <a:srgbClr val="BC000D"/>
      </a:accent2>
      <a:accent3>
        <a:srgbClr val="FFFFFF"/>
      </a:accent3>
      <a:accent4>
        <a:srgbClr val="000000"/>
      </a:accent4>
      <a:accent5>
        <a:srgbClr val="FFAAAB"/>
      </a:accent5>
      <a:accent6>
        <a:srgbClr val="AA000B"/>
      </a:accent6>
      <a:hlink>
        <a:srgbClr val="3A0004"/>
      </a:hlink>
      <a:folHlink>
        <a:srgbClr val="FF3B3B"/>
      </a:folHlink>
    </a:clrScheme>
    <a:fontScheme name="演示设计">
      <a:majorFont>
        <a:latin typeface="华文细黑"/>
        <a:ea typeface="黑体"/>
        <a:cs typeface=""/>
      </a:majorFont>
      <a:minorFont>
        <a:latin typeface="华文细黑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演示设计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演示设计">
  <a:themeElements>
    <a:clrScheme name="演示设计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FF0517"/>
      </a:accent1>
      <a:accent2>
        <a:srgbClr val="BC000D"/>
      </a:accent2>
      <a:accent3>
        <a:srgbClr val="FFFFFF"/>
      </a:accent3>
      <a:accent4>
        <a:srgbClr val="000000"/>
      </a:accent4>
      <a:accent5>
        <a:srgbClr val="FFAAAB"/>
      </a:accent5>
      <a:accent6>
        <a:srgbClr val="AA000B"/>
      </a:accent6>
      <a:hlink>
        <a:srgbClr val="3A0004"/>
      </a:hlink>
      <a:folHlink>
        <a:srgbClr val="FF3B3B"/>
      </a:folHlink>
    </a:clrScheme>
    <a:fontScheme name="演示设计">
      <a:majorFont>
        <a:latin typeface="华文细黑"/>
        <a:ea typeface="黑体"/>
        <a:cs typeface=""/>
      </a:majorFont>
      <a:minorFont>
        <a:latin typeface="华文细黑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演示设计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4143</TotalTime>
  <Words>387</Words>
  <Application>Microsoft Office PowerPoint</Application>
  <PresentationFormat>全屏显示(16:10)</PresentationFormat>
  <Paragraphs>76</Paragraphs>
  <Slides>38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41" baseType="lpstr">
      <vt:lpstr>Office 主题​​</vt:lpstr>
      <vt:lpstr>演示设计</vt:lpstr>
      <vt:lpstr>1_演示设计</vt:lpstr>
      <vt:lpstr>PowerPoint 演示文稿</vt:lpstr>
      <vt:lpstr>模式的转变与轮回</vt:lpstr>
      <vt:lpstr>Portofino</vt:lpstr>
      <vt:lpstr>版本4.0</vt:lpstr>
      <vt:lpstr>版本4.1b</vt:lpstr>
      <vt:lpstr>PowerPoint 演示文稿</vt:lpstr>
      <vt:lpstr>模块</vt:lpstr>
      <vt:lpstr>截图演示</vt:lpstr>
      <vt:lpstr>Web应用</vt:lpstr>
      <vt:lpstr>website</vt:lpstr>
      <vt:lpstr>富文本编辑和附件</vt:lpstr>
      <vt:lpstr>导航</vt:lpstr>
      <vt:lpstr>页面增删改移动</vt:lpstr>
      <vt:lpstr>拖拽</vt:lpstr>
      <vt:lpstr>页面文件</vt:lpstr>
      <vt:lpstr>模板</vt:lpstr>
      <vt:lpstr>页面管理</vt:lpstr>
      <vt:lpstr>页面排序，嵌入父页面，激活</vt:lpstr>
      <vt:lpstr>日历 议程</vt:lpstr>
      <vt:lpstr>图，dilldown钻取</vt:lpstr>
      <vt:lpstr>多对多</vt:lpstr>
      <vt:lpstr>用户管理</vt:lpstr>
      <vt:lpstr>定制customization</vt:lpstr>
      <vt:lpstr>PowerPoint 演示文稿</vt:lpstr>
      <vt:lpstr>PowerPoint 演示文稿</vt:lpstr>
      <vt:lpstr>PowerPoint 演示文稿</vt:lpstr>
      <vt:lpstr>Stripes框架</vt:lpstr>
      <vt:lpstr>Hibernate、quartz、email</vt:lpstr>
      <vt:lpstr>权限</vt:lpstr>
      <vt:lpstr>页面权限、字段权限</vt:lpstr>
      <vt:lpstr>操作权限</vt:lpstr>
      <vt:lpstr>PowerPoint 演示文稿</vt:lpstr>
      <vt:lpstr>PowerPoint 演示文稿</vt:lpstr>
      <vt:lpstr>代码注解</vt:lpstr>
      <vt:lpstr>字段权限</vt:lpstr>
      <vt:lpstr>显示配置</vt:lpstr>
      <vt:lpstr>数据配置</vt:lpstr>
      <vt:lpstr>在初期时忽略细节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pan</dc:creator>
  <cp:lastModifiedBy>pan</cp:lastModifiedBy>
  <cp:revision>522</cp:revision>
  <dcterms:created xsi:type="dcterms:W3CDTF">2011-02-15T16:08:31Z</dcterms:created>
  <dcterms:modified xsi:type="dcterms:W3CDTF">2014-03-11T09:35:58Z</dcterms:modified>
</cp:coreProperties>
</file>